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Raleway Black"/>
      <p:bold r:id="rId26"/>
      <p:boldItalic r:id="rId27"/>
    </p:embeddedFont>
    <p:embeddedFont>
      <p:font typeface="Open Sans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wfbajOCVxeO2C/9W+cFsC4Wbj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Black-bold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-bold.fntdata"/><Relationship Id="rId27" Type="http://schemas.openxmlformats.org/officeDocument/2006/relationships/font" Target="fonts/Raleway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418145" y="257962"/>
            <a:ext cx="17451710" cy="9695741"/>
            <a:chOff x="0" y="-100447"/>
            <a:chExt cx="23268946" cy="12927656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87" name="Google Shape;87;p1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90" name="Google Shape;90;p1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92" name="Google Shape;92;p1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93" name="Google Shape;93;p1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1"/>
            <p:cNvSpPr/>
            <p:nvPr/>
          </p:nvSpPr>
          <p:spPr>
            <a:xfrm rot="10800000">
              <a:off x="18828976" y="8387239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" name="Google Shape;95;p1"/>
            <p:cNvSpPr/>
            <p:nvPr/>
          </p:nvSpPr>
          <p:spPr>
            <a:xfrm>
              <a:off x="0" y="0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6" name="Google Shape;96;p1"/>
          <p:cNvSpPr txBox="1"/>
          <p:nvPr/>
        </p:nvSpPr>
        <p:spPr>
          <a:xfrm>
            <a:off x="2273573" y="1890922"/>
            <a:ext cx="13663973" cy="4493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600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MY BUILDING APP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 rot="-17737">
            <a:off x="5959889" y="8289184"/>
            <a:ext cx="6367975" cy="45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9" u="none" cap="none" strike="noStrike">
                <a:solidFill>
                  <a:srgbClr val="27403B"/>
                </a:solidFill>
                <a:latin typeface="Arial"/>
                <a:ea typeface="Arial"/>
                <a:cs typeface="Arial"/>
                <a:sym typeface="Arial"/>
              </a:rPr>
              <a:t>LUDOPATAS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 rot="-17737">
            <a:off x="14201031" y="1415891"/>
            <a:ext cx="2622496" cy="248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7" u="none" cap="none" strike="noStrike">
                <a:solidFill>
                  <a:srgbClr val="27403B"/>
                </a:solidFill>
                <a:latin typeface="Arial"/>
                <a:ea typeface="Arial"/>
                <a:cs typeface="Arial"/>
                <a:sym typeface="Arial"/>
              </a:rPr>
              <a:t>24/sep/2025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5743426" y="6857966"/>
            <a:ext cx="6801148" cy="1462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4" u="none" cap="none" strike="noStrike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ARCIA QUINTERO CRISTIAN DAVID</a:t>
            </a:r>
            <a:endParaRPr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4" u="none" cap="none" strike="noStrike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SANCHEZ MORA JUAN JOSE</a:t>
            </a:r>
            <a:endParaRPr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4" u="none" cap="none" strike="noStrike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SAMACA GONZALEZ DANIEL MAURICIO</a:t>
            </a:r>
            <a:endParaRPr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74" u="none" cap="none" strike="noStrike">
                <a:solidFill>
                  <a:srgbClr val="27403B"/>
                </a:solidFill>
                <a:latin typeface="Montserrat"/>
                <a:ea typeface="Montserrat"/>
                <a:cs typeface="Montserrat"/>
                <a:sym typeface="Montserrat"/>
              </a:rPr>
              <a:t>SOLANO GARCES JOSE ALEJANDRO</a:t>
            </a:r>
            <a:endParaRPr/>
          </a:p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74" u="none" cap="none" strike="noStrike">
              <a:solidFill>
                <a:srgbClr val="2740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1"/>
          <p:cNvGrpSpPr/>
          <p:nvPr/>
        </p:nvGrpSpPr>
        <p:grpSpPr>
          <a:xfrm>
            <a:off x="271210" y="257962"/>
            <a:ext cx="17560205" cy="9695741"/>
            <a:chOff x="-144660" y="-100447"/>
            <a:chExt cx="23413606" cy="12927656"/>
          </a:xfrm>
        </p:grpSpPr>
        <p:grpSp>
          <p:nvGrpSpPr>
            <p:cNvPr id="304" name="Google Shape;304;p11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305" name="Google Shape;305;p11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06" name="Google Shape;306;p11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1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308" name="Google Shape;308;p11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09" name="Google Shape;309;p11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12" name="Google Shape;312;p11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1"/>
            <p:cNvGrpSpPr/>
            <p:nvPr/>
          </p:nvGrpSpPr>
          <p:grpSpPr>
            <a:xfrm rot="-5400000">
              <a:off x="10716235" y="206858"/>
              <a:ext cx="1691816" cy="23413606"/>
              <a:chOff x="0" y="-28575"/>
              <a:chExt cx="334186" cy="4624910"/>
            </a:xfrm>
          </p:grpSpPr>
          <p:sp>
            <p:nvSpPr>
              <p:cNvPr id="314" name="Google Shape;314;p11"/>
              <p:cNvSpPr/>
              <p:nvPr/>
            </p:nvSpPr>
            <p:spPr>
              <a:xfrm>
                <a:off x="0" y="0"/>
                <a:ext cx="334186" cy="4596335"/>
              </a:xfrm>
              <a:custGeom>
                <a:rect b="b" l="l" r="r" t="t"/>
                <a:pathLst>
                  <a:path extrusionOk="0" h="4596335" w="334186">
                    <a:moveTo>
                      <a:pt x="0" y="0"/>
                    </a:moveTo>
                    <a:lnTo>
                      <a:pt x="334186" y="0"/>
                    </a:lnTo>
                    <a:lnTo>
                      <a:pt x="334186" y="4596335"/>
                    </a:lnTo>
                    <a:lnTo>
                      <a:pt x="0" y="4596335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315" name="Google Shape;315;p11"/>
              <p:cNvSpPr txBox="1"/>
              <p:nvPr/>
            </p:nvSpPr>
            <p:spPr>
              <a:xfrm>
                <a:off x="0" y="-28575"/>
                <a:ext cx="334186" cy="4624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1"/>
            <p:cNvGrpSpPr/>
            <p:nvPr/>
          </p:nvGrpSpPr>
          <p:grpSpPr>
            <a:xfrm rot="-5400000">
              <a:off x="10699004" y="317837"/>
              <a:ext cx="1699601" cy="22807384"/>
              <a:chOff x="0" y="-28575"/>
              <a:chExt cx="335724" cy="4505162"/>
            </a:xfrm>
          </p:grpSpPr>
          <p:sp>
            <p:nvSpPr>
              <p:cNvPr id="317" name="Google Shape;317;p11"/>
              <p:cNvSpPr/>
              <p:nvPr/>
            </p:nvSpPr>
            <p:spPr>
              <a:xfrm>
                <a:off x="0" y="0"/>
                <a:ext cx="335724" cy="4476587"/>
              </a:xfrm>
              <a:custGeom>
                <a:rect b="b" l="l" r="r" t="t"/>
                <a:pathLst>
                  <a:path extrusionOk="0" h="4476587" w="335724">
                    <a:moveTo>
                      <a:pt x="0" y="0"/>
                    </a:moveTo>
                    <a:lnTo>
                      <a:pt x="335724" y="0"/>
                    </a:lnTo>
                    <a:lnTo>
                      <a:pt x="335724" y="4476587"/>
                    </a:lnTo>
                    <a:lnTo>
                      <a:pt x="0" y="4476587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318" name="Google Shape;318;p11"/>
              <p:cNvSpPr txBox="1"/>
              <p:nvPr/>
            </p:nvSpPr>
            <p:spPr>
              <a:xfrm>
                <a:off x="0" y="-28575"/>
                <a:ext cx="335724" cy="4505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1"/>
            <p:cNvGrpSpPr/>
            <p:nvPr/>
          </p:nvGrpSpPr>
          <p:grpSpPr>
            <a:xfrm rot="-5400000">
              <a:off x="10734723" y="359101"/>
              <a:ext cx="1715394" cy="22067180"/>
              <a:chOff x="0" y="-28575"/>
              <a:chExt cx="338843" cy="4358949"/>
            </a:xfrm>
          </p:grpSpPr>
          <p:sp>
            <p:nvSpPr>
              <p:cNvPr id="320" name="Google Shape;320;p11"/>
              <p:cNvSpPr/>
              <p:nvPr/>
            </p:nvSpPr>
            <p:spPr>
              <a:xfrm>
                <a:off x="0" y="0"/>
                <a:ext cx="338843" cy="4330374"/>
              </a:xfrm>
              <a:custGeom>
                <a:rect b="b" l="l" r="r" t="t"/>
                <a:pathLst>
                  <a:path extrusionOk="0" h="4330374" w="338843">
                    <a:moveTo>
                      <a:pt x="0" y="0"/>
                    </a:moveTo>
                    <a:lnTo>
                      <a:pt x="338843" y="0"/>
                    </a:lnTo>
                    <a:lnTo>
                      <a:pt x="338843" y="4330374"/>
                    </a:lnTo>
                    <a:lnTo>
                      <a:pt x="0" y="4330374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321" name="Google Shape;321;p11"/>
              <p:cNvSpPr txBox="1"/>
              <p:nvPr/>
            </p:nvSpPr>
            <p:spPr>
              <a:xfrm>
                <a:off x="0" y="-28575"/>
                <a:ext cx="338843" cy="4358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2" name="Google Shape;322;p11"/>
          <p:cNvSpPr txBox="1"/>
          <p:nvPr/>
        </p:nvSpPr>
        <p:spPr>
          <a:xfrm>
            <a:off x="2278057" y="1666704"/>
            <a:ext cx="13731886" cy="105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142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BENEFICIO</a:t>
            </a:r>
            <a:endParaRPr/>
          </a:p>
        </p:txBody>
      </p:sp>
      <p:sp>
        <p:nvSpPr>
          <p:cNvPr id="323" name="Google Shape;323;p11"/>
          <p:cNvSpPr txBox="1"/>
          <p:nvPr/>
        </p:nvSpPr>
        <p:spPr>
          <a:xfrm>
            <a:off x="2394207" y="3109831"/>
            <a:ext cx="13499585" cy="495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implementación de este proyecto en un conjunto o edificio trae beneficios directos y prácticos tanto para la administración como para los residentes. Al centralizar la información y los procesos en una sola aplicación, se reduce el tiempo y el esfuerzo en la gestión de pagos, reservas y asambleas, lo que facilita la transparencia financiera y disminuye los conflictos derivados de la desinformación. Además, mejora la comunicación entre la administración y la comunidad mediante canales claros y accesibles, promoviendo la participación activa de los copropietarios en la toma de decisiones. En la práctica, esto se traduce en una mayor organización, ahorro de recursos, cumplimiento oportuno de las obligaciones y una convivencia más armónica dentro del conjunto.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2"/>
          <p:cNvGrpSpPr/>
          <p:nvPr/>
        </p:nvGrpSpPr>
        <p:grpSpPr>
          <a:xfrm>
            <a:off x="379705" y="257962"/>
            <a:ext cx="17451710" cy="9695741"/>
            <a:chOff x="0" y="-100447"/>
            <a:chExt cx="23268946" cy="12927656"/>
          </a:xfrm>
        </p:grpSpPr>
        <p:grpSp>
          <p:nvGrpSpPr>
            <p:cNvPr id="329" name="Google Shape;329;p12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330" name="Google Shape;330;p12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31" name="Google Shape;331;p12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2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333" name="Google Shape;333;p12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34" name="Google Shape;334;p12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2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336" name="Google Shape;336;p12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37" name="Google Shape;337;p12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" name="Google Shape;338;p12"/>
            <p:cNvSpPr/>
            <p:nvPr/>
          </p:nvSpPr>
          <p:spPr>
            <a:xfrm rot="10800000">
              <a:off x="18828976" y="8387239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39" name="Google Shape;339;p12"/>
          <p:cNvSpPr txBox="1"/>
          <p:nvPr/>
        </p:nvSpPr>
        <p:spPr>
          <a:xfrm>
            <a:off x="2564911" y="3337396"/>
            <a:ext cx="13019115" cy="11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868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EXPECTATIVAS</a:t>
            </a:r>
            <a:endParaRPr/>
          </a:p>
        </p:txBody>
      </p:sp>
      <p:sp>
        <p:nvSpPr>
          <p:cNvPr id="340" name="Google Shape;340;p12"/>
          <p:cNvSpPr txBox="1"/>
          <p:nvPr/>
        </p:nvSpPr>
        <p:spPr>
          <a:xfrm>
            <a:off x="2564911" y="5029200"/>
            <a:ext cx="11386292" cy="3387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Esperamos un desarrollo bien estructurado, una comunicación efectiva dentro del equipo, cargas de trabajo equilibradas y una progresión continua y visible que nos inspire en nuestro crecimiento. Además, deseamos acercarnos a la experiencia de un desarrollo auténtico para prepararnos de manera adecuada para el mundo laboral.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3"/>
          <p:cNvGrpSpPr/>
          <p:nvPr/>
        </p:nvGrpSpPr>
        <p:grpSpPr>
          <a:xfrm>
            <a:off x="379705" y="257962"/>
            <a:ext cx="17451710" cy="9695741"/>
            <a:chOff x="0" y="-100447"/>
            <a:chExt cx="23268946" cy="12927656"/>
          </a:xfrm>
        </p:grpSpPr>
        <p:grpSp>
          <p:nvGrpSpPr>
            <p:cNvPr id="346" name="Google Shape;346;p13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347" name="Google Shape;347;p13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48" name="Google Shape;348;p13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3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350" name="Google Shape;350;p13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51" name="Google Shape;351;p13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3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354" name="Google Shape;354;p13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5" name="Google Shape;355;p13"/>
            <p:cNvSpPr/>
            <p:nvPr/>
          </p:nvSpPr>
          <p:spPr>
            <a:xfrm rot="10800000">
              <a:off x="18828976" y="8387239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6" name="Google Shape;356;p13"/>
            <p:cNvSpPr/>
            <p:nvPr/>
          </p:nvSpPr>
          <p:spPr>
            <a:xfrm>
              <a:off x="0" y="0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57" name="Google Shape;357;p13"/>
          <p:cNvSpPr txBox="1"/>
          <p:nvPr/>
        </p:nvSpPr>
        <p:spPr>
          <a:xfrm>
            <a:off x="2312014" y="4499190"/>
            <a:ext cx="13663973" cy="2232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600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GRACIAS</a:t>
            </a:r>
            <a:endParaRPr/>
          </a:p>
        </p:txBody>
      </p:sp>
      <p:sp>
        <p:nvSpPr>
          <p:cNvPr id="358" name="Google Shape;358;p13"/>
          <p:cNvSpPr txBox="1"/>
          <p:nvPr/>
        </p:nvSpPr>
        <p:spPr>
          <a:xfrm rot="-17737">
            <a:off x="14201031" y="1415891"/>
            <a:ext cx="2622496" cy="248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57" u="none" cap="none" strike="noStrike">
                <a:solidFill>
                  <a:srgbClr val="27403B"/>
                </a:solidFill>
                <a:latin typeface="Arial"/>
                <a:ea typeface="Arial"/>
                <a:cs typeface="Arial"/>
                <a:sym typeface="Arial"/>
              </a:rPr>
              <a:t>24/sep/2025</a:t>
            </a:r>
            <a:endParaRPr/>
          </a:p>
        </p:txBody>
      </p:sp>
      <p:sp>
        <p:nvSpPr>
          <p:cNvPr id="359" name="Google Shape;359;p13"/>
          <p:cNvSpPr txBox="1"/>
          <p:nvPr/>
        </p:nvSpPr>
        <p:spPr>
          <a:xfrm>
            <a:off x="2312014" y="3294756"/>
            <a:ext cx="13663973" cy="1556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41" u="none" cap="none" strike="noStrike">
                <a:solidFill>
                  <a:srgbClr val="27403B"/>
                </a:solidFill>
                <a:latin typeface="Raleway"/>
                <a:ea typeface="Raleway"/>
                <a:cs typeface="Raleway"/>
                <a:sym typeface="Raleway"/>
              </a:rPr>
              <a:t>MUCHAS</a:t>
            </a:r>
            <a:endParaRPr/>
          </a:p>
        </p:txBody>
      </p:sp>
      <p:sp>
        <p:nvSpPr>
          <p:cNvPr id="360" name="Google Shape;360;p13"/>
          <p:cNvSpPr txBox="1"/>
          <p:nvPr/>
        </p:nvSpPr>
        <p:spPr>
          <a:xfrm rot="-17737">
            <a:off x="5959889" y="7271611"/>
            <a:ext cx="6367975" cy="458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9" u="none" cap="none" strike="noStrike">
                <a:solidFill>
                  <a:srgbClr val="27403B"/>
                </a:solidFill>
                <a:latin typeface="Arial"/>
                <a:ea typeface="Arial"/>
                <a:cs typeface="Arial"/>
                <a:sym typeface="Arial"/>
              </a:rPr>
              <a:t>LUDOPATAS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"/>
          <p:cNvGrpSpPr/>
          <p:nvPr/>
        </p:nvGrpSpPr>
        <p:grpSpPr>
          <a:xfrm rot="10800000">
            <a:off x="379705" y="333297"/>
            <a:ext cx="17451709" cy="9728902"/>
            <a:chOff x="0" y="-144661"/>
            <a:chExt cx="23268945" cy="12971870"/>
          </a:xfrm>
        </p:grpSpPr>
        <p:grpSp>
          <p:nvGrpSpPr>
            <p:cNvPr id="105" name="Google Shape;105;p2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07" name="Google Shape;107;p2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109" name="Google Shape;109;p2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10" name="Google Shape;110;p2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2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13" name="Google Shape;113;p2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116" name="Google Shape;116;p2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2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118" name="Google Shape;118;p2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119" name="Google Shape;119;p2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2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122" name="Google Shape;122;p2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8551" l="0" r="0" t="8550"/>
          <a:stretch/>
        </p:blipFill>
        <p:spPr>
          <a:xfrm>
            <a:off x="10980471" y="1509420"/>
            <a:ext cx="5843356" cy="7270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2498952" y="3948373"/>
            <a:ext cx="6050682" cy="3685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624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¿No te has dado cuenta de que los trámites de tu apartamento son muy lentos y que siempre tienes que ir en persona para realizar pagos, hacer reservas o presentar solicitudes?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2710920" y="1519032"/>
            <a:ext cx="562674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>
            <a:off x="379705" y="257962"/>
            <a:ext cx="17451709" cy="9695741"/>
            <a:chOff x="0" y="-100447"/>
            <a:chExt cx="23268945" cy="12927656"/>
          </a:xfrm>
        </p:grpSpPr>
        <p:grpSp>
          <p:nvGrpSpPr>
            <p:cNvPr id="131" name="Google Shape;131;p3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33" name="Google Shape;133;p3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3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36" name="Google Shape;136;p3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3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39" name="Google Shape;139;p3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0" y="0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15877" r="15877" t="0"/>
          <a:stretch/>
        </p:blipFill>
        <p:spPr>
          <a:xfrm>
            <a:off x="9540555" y="1593155"/>
            <a:ext cx="7268588" cy="7100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2400760" y="2159938"/>
            <a:ext cx="7588554" cy="2014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19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NUESTRA SOLUCION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2400760" y="4744865"/>
            <a:ext cx="6986713" cy="2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 building App te ayuda a agilizar la comunicación con la administración, así como los pagos y las reservas. Además, contribuye a fortalecer la comunicación y las relaciones comunitarias.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4"/>
          <p:cNvGrpSpPr/>
          <p:nvPr/>
        </p:nvGrpSpPr>
        <p:grpSpPr>
          <a:xfrm>
            <a:off x="379705" y="257962"/>
            <a:ext cx="17451710" cy="9695741"/>
            <a:chOff x="0" y="-100447"/>
            <a:chExt cx="23268946" cy="12927656"/>
          </a:xfrm>
        </p:grpSpPr>
        <p:grpSp>
          <p:nvGrpSpPr>
            <p:cNvPr id="149" name="Google Shape;149;p4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51" name="Google Shape;151;p4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4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153" name="Google Shape;153;p4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54" name="Google Shape;154;p4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4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57" name="Google Shape;157;p4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4"/>
            <p:cNvSpPr/>
            <p:nvPr/>
          </p:nvSpPr>
          <p:spPr>
            <a:xfrm rot="10800000">
              <a:off x="18828976" y="8387239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69" y="0"/>
                  </a:lnTo>
                  <a:lnTo>
                    <a:pt x="4439969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9" name="Google Shape;159;p4"/>
            <p:cNvSpPr/>
            <p:nvPr/>
          </p:nvSpPr>
          <p:spPr>
            <a:xfrm>
              <a:off x="0" y="0"/>
              <a:ext cx="4439970" cy="4439970"/>
            </a:xfrm>
            <a:custGeom>
              <a:rect b="b" l="l" r="r" t="t"/>
              <a:pathLst>
                <a:path extrusionOk="0" h="4439970" w="4439970">
                  <a:moveTo>
                    <a:pt x="0" y="0"/>
                  </a:moveTo>
                  <a:lnTo>
                    <a:pt x="4439970" y="0"/>
                  </a:lnTo>
                  <a:lnTo>
                    <a:pt x="4439970" y="4439970"/>
                  </a:lnTo>
                  <a:lnTo>
                    <a:pt x="0" y="4439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60" name="Google Shape;160;p4"/>
          <p:cNvSpPr txBox="1"/>
          <p:nvPr/>
        </p:nvSpPr>
        <p:spPr>
          <a:xfrm>
            <a:off x="1539945" y="2406887"/>
            <a:ext cx="15131228" cy="105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137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INTERESADOS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3551067" y="3978791"/>
            <a:ext cx="11185865" cy="308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objetivo del proyecto es asistir a los administradores de conjuntos y copropiedades en su labor, centralizando la información y las interacciones con la comunidad en un sistema de fácil uso y acceso. Además, busca facilitar a los residentes la realización de solicitudes, pagos y reservas de manera remota, así como permitir la comunicación con toda la comunidad.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5"/>
          <p:cNvGrpSpPr/>
          <p:nvPr/>
        </p:nvGrpSpPr>
        <p:grpSpPr>
          <a:xfrm rot="10800000">
            <a:off x="379705" y="333297"/>
            <a:ext cx="17451709" cy="9728902"/>
            <a:chOff x="0" y="-144661"/>
            <a:chExt cx="23268945" cy="12971870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69" name="Google Shape;169;p5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72" name="Google Shape;172;p5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75" name="Google Shape;175;p5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5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178" name="Google Shape;178;p5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5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180" name="Google Shape;180;p5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181" name="Google Shape;181;p5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5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184" name="Google Shape;184;p5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" name="Google Shape;185;p5"/>
          <p:cNvSpPr txBox="1"/>
          <p:nvPr/>
        </p:nvSpPr>
        <p:spPr>
          <a:xfrm>
            <a:off x="1937170" y="2116414"/>
            <a:ext cx="14774709" cy="1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65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ROLES PRINCIPALES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3055670" y="4029681"/>
            <a:ext cx="4636100" cy="4473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Administrador</a:t>
            </a:r>
            <a:endParaRPr/>
          </a:p>
          <a:p>
            <a:pPr indent="0" lvl="0" marL="0" marR="0" rtl="0" algn="l">
              <a:lnSpc>
                <a:spcPct val="1032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administrador se ocupa de gestionar el sistema, se encarga de la creación de usuarios, las publicaciones en el foro y de la citación a asambleas. Además, tiene acceso a la información y a los informes sobre los pagos y el uso de las instalaciones del conjunto.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1910762" y="4124931"/>
            <a:ext cx="795763" cy="441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9189104" y="4029681"/>
            <a:ext cx="4636100" cy="369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Propietario</a:t>
            </a:r>
            <a:endParaRPr/>
          </a:p>
          <a:p>
            <a:pPr indent="0" lvl="0" marL="0" marR="0" rtl="0" algn="l">
              <a:lnSpc>
                <a:spcPct val="103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propietario es quien posee una propiedad dentro del conjunto. Tiene acceso a la información y a los procesos relacionados con su propiedad, y puede asistir y participar en las asambleas organizadas por el administrador.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8040916" y="4124931"/>
            <a:ext cx="795763" cy="441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6"/>
          <p:cNvGrpSpPr/>
          <p:nvPr/>
        </p:nvGrpSpPr>
        <p:grpSpPr>
          <a:xfrm rot="10800000">
            <a:off x="379705" y="333297"/>
            <a:ext cx="17451709" cy="9728902"/>
            <a:chOff x="0" y="-144661"/>
            <a:chExt cx="23268945" cy="12971870"/>
          </a:xfrm>
        </p:grpSpPr>
        <p:grpSp>
          <p:nvGrpSpPr>
            <p:cNvPr id="195" name="Google Shape;195;p6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197" name="Google Shape;197;p6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00" name="Google Shape;200;p6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03" name="Google Shape;203;p6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6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6"/>
          <p:cNvSpPr txBox="1"/>
          <p:nvPr/>
        </p:nvSpPr>
        <p:spPr>
          <a:xfrm>
            <a:off x="1937170" y="2116414"/>
            <a:ext cx="14774709" cy="1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365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ROLES PRINCIPALES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3055670" y="4029681"/>
            <a:ext cx="4636100" cy="2911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Arrendatario</a:t>
            </a:r>
            <a:endParaRPr/>
          </a:p>
          <a:p>
            <a:pPr indent="0" lvl="0" marL="0" marR="0" rtl="0" algn="l">
              <a:lnSpc>
                <a:spcPct val="1032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 consultar la información necesaria para cumplir con sus obligaciones como arrendatario; no tiene ninguna otra función específica.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1910762" y="4124931"/>
            <a:ext cx="795763" cy="441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9189104" y="4029681"/>
            <a:ext cx="4636100" cy="369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Residente</a:t>
            </a:r>
            <a:endParaRPr/>
          </a:p>
          <a:p>
            <a:pPr indent="0" lvl="0" marL="0" marR="0" rtl="0" algn="l">
              <a:lnSpc>
                <a:spcPct val="103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4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es el rol fundamental; todas sus funciones pueden ser desempeñadas por los demás roles. Puede interactuar con los sistemas básicos del proyecto, tales como reservas, el foro y el sistema de mensajería.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8040916" y="4124931"/>
            <a:ext cx="795763" cy="441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1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8"/>
          <p:cNvGrpSpPr/>
          <p:nvPr/>
        </p:nvGrpSpPr>
        <p:grpSpPr>
          <a:xfrm>
            <a:off x="398274" y="224801"/>
            <a:ext cx="17451709" cy="9728902"/>
            <a:chOff x="0" y="-144661"/>
            <a:chExt cx="23268945" cy="12971870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25" name="Google Shape;225;p8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28" name="Google Shape;228;p8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8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230" name="Google Shape;230;p8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31" name="Google Shape;231;p8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8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234" name="Google Shape;234;p8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8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236" name="Google Shape;236;p8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237" name="Google Shape;237;p8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240" name="Google Shape;240;p8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1" name="Google Shape;241;p8"/>
          <p:cNvSpPr/>
          <p:nvPr/>
        </p:nvSpPr>
        <p:spPr>
          <a:xfrm>
            <a:off x="1664683" y="4027254"/>
            <a:ext cx="5452440" cy="4103578"/>
          </a:xfrm>
          <a:custGeom>
            <a:rect b="b" l="l" r="r" t="t"/>
            <a:pathLst>
              <a:path extrusionOk="0" h="4103578" w="5452440">
                <a:moveTo>
                  <a:pt x="0" y="0"/>
                </a:moveTo>
                <a:lnTo>
                  <a:pt x="5452441" y="0"/>
                </a:lnTo>
                <a:lnTo>
                  <a:pt x="5452441" y="4103578"/>
                </a:lnTo>
                <a:lnTo>
                  <a:pt x="0" y="4103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2959" t="0"/>
            </a:stretch>
          </a:blipFill>
          <a:ln>
            <a:noFill/>
          </a:ln>
        </p:spPr>
      </p:sp>
      <p:sp>
        <p:nvSpPr>
          <p:cNvPr id="242" name="Google Shape;242;p8"/>
          <p:cNvSpPr txBox="1"/>
          <p:nvPr/>
        </p:nvSpPr>
        <p:spPr>
          <a:xfrm>
            <a:off x="5338642" y="1559602"/>
            <a:ext cx="10917247" cy="101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19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REQUISITOS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7486312" y="3921284"/>
            <a:ext cx="8769600" cy="4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7768" lvl="1" marL="455536" marR="0" rtl="0" algn="l">
              <a:lnSpc>
                <a:spcPct val="154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Char char="•"/>
            </a:pPr>
            <a:r>
              <a:rPr b="0" i="0" lang="en-US" sz="21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Usuario, quiero observar los diferentes anuncios que estén en el foro que gestiona el administrador para poder estar informado de lo que ocurre en la comunidad.</a:t>
            </a:r>
            <a:endParaRPr sz="2109"/>
          </a:p>
          <a:p>
            <a:pPr indent="-227768" lvl="1" marL="455536" marR="0" rtl="0" algn="l">
              <a:lnSpc>
                <a:spcPct val="154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</a:rPr>
              <a:t>Como Usuario, quiero crear publicaciones en el foro de anuncios, con el fin de comunicarme de manera efectiva con todos los residentes de la copropiedad.</a:t>
            </a:r>
            <a:endParaRPr sz="2100"/>
          </a:p>
          <a:p>
            <a:pPr indent="-227196" lvl="1" marL="455536" marR="0" rtl="0" algn="l">
              <a:lnSpc>
                <a:spcPct val="154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</a:rPr>
              <a:t>Como Usuario, quiero enviar mensajes a otros miembros de la copropiedad a través del buzón del sistema, con el fin de facilitar la comunicación interna y el intercambio de información relevante.</a:t>
            </a:r>
            <a:endParaRPr b="0" i="0" sz="21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5338642" y="2479113"/>
            <a:ext cx="1091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Comunicación y </a:t>
            </a:r>
            <a:r>
              <a:rPr b="1" lang="en-US" sz="5199">
                <a:latin typeface="Open Sans"/>
                <a:ea typeface="Open Sans"/>
                <a:cs typeface="Open Sans"/>
                <a:sym typeface="Open Sans"/>
              </a:rPr>
              <a:t>Transparencia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9"/>
          <p:cNvGrpSpPr/>
          <p:nvPr/>
        </p:nvGrpSpPr>
        <p:grpSpPr>
          <a:xfrm>
            <a:off x="418143" y="1"/>
            <a:ext cx="17451709" cy="9728902"/>
            <a:chOff x="0" y="-144661"/>
            <a:chExt cx="23268945" cy="12971870"/>
          </a:xfrm>
        </p:grpSpPr>
        <p:grpSp>
          <p:nvGrpSpPr>
            <p:cNvPr id="250" name="Google Shape;250;p9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251" name="Google Shape;251;p9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52" name="Google Shape;252;p9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9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254" name="Google Shape;254;p9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55" name="Google Shape;255;p9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9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58" name="Google Shape;258;p9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9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260" name="Google Shape;260;p9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261" name="Google Shape;261;p9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9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263" name="Google Shape;263;p9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264" name="Google Shape;264;p9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267" name="Google Shape;267;p9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8" name="Google Shape;268;p9"/>
          <p:cNvSpPr/>
          <p:nvPr/>
        </p:nvSpPr>
        <p:spPr>
          <a:xfrm>
            <a:off x="1510569" y="3691420"/>
            <a:ext cx="5753049" cy="4185157"/>
          </a:xfrm>
          <a:custGeom>
            <a:rect b="b" l="l" r="r" t="t"/>
            <a:pathLst>
              <a:path extrusionOk="0" h="4185157" w="5753049">
                <a:moveTo>
                  <a:pt x="0" y="0"/>
                </a:moveTo>
                <a:lnTo>
                  <a:pt x="5753048" y="0"/>
                </a:lnTo>
                <a:lnTo>
                  <a:pt x="5753048" y="4185157"/>
                </a:lnTo>
                <a:lnTo>
                  <a:pt x="0" y="4185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9117" t="0"/>
            </a:stretch>
          </a:blipFill>
          <a:ln>
            <a:noFill/>
          </a:ln>
        </p:spPr>
      </p:sp>
      <p:sp>
        <p:nvSpPr>
          <p:cNvPr id="269" name="Google Shape;269;p9"/>
          <p:cNvSpPr txBox="1"/>
          <p:nvPr/>
        </p:nvSpPr>
        <p:spPr>
          <a:xfrm>
            <a:off x="5338642" y="1559602"/>
            <a:ext cx="10917247" cy="101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19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REQUISITOS</a:t>
            </a:r>
            <a:endParaRPr/>
          </a:p>
        </p:txBody>
      </p:sp>
      <p:sp>
        <p:nvSpPr>
          <p:cNvPr id="270" name="Google Shape;270;p9"/>
          <p:cNvSpPr txBox="1"/>
          <p:nvPr/>
        </p:nvSpPr>
        <p:spPr>
          <a:xfrm>
            <a:off x="7966630" y="4621509"/>
            <a:ext cx="87696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7768" lvl="1" marL="455536" marR="0" rtl="0" algn="l">
              <a:lnSpc>
                <a:spcPct val="154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Char char="•"/>
            </a:pPr>
            <a:r>
              <a:rPr b="0" i="0" lang="en-US" sz="21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deberá permitir la reservación de zonas comunes para un uso ordenado de los espacios.</a:t>
            </a:r>
            <a:endParaRPr/>
          </a:p>
          <a:p>
            <a:pPr indent="-227768" lvl="1" marL="455536" marR="0" rtl="0" algn="l">
              <a:lnSpc>
                <a:spcPct val="1540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Char char="•"/>
            </a:pPr>
            <a:r>
              <a:rPr lang="en-US" sz="2109"/>
              <a:t>Como Propietario, quiero visualizar las asambleas programadas para decidir la forma en que participaré, ya sea asistiendo directamente o delegando mi representación.</a:t>
            </a:r>
            <a:endParaRPr b="0" i="0" sz="21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5338642" y="2479113"/>
            <a:ext cx="10917247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Zonas Comunes y Asambleas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E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0"/>
          <p:cNvGrpSpPr/>
          <p:nvPr/>
        </p:nvGrpSpPr>
        <p:grpSpPr>
          <a:xfrm>
            <a:off x="379705" y="224801"/>
            <a:ext cx="17451709" cy="9728902"/>
            <a:chOff x="0" y="-144661"/>
            <a:chExt cx="23268945" cy="12971870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0" y="-100447"/>
              <a:ext cx="23268945" cy="12927656"/>
              <a:chOff x="0" y="-28575"/>
              <a:chExt cx="6619526" cy="3677646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0" y="0"/>
                <a:ext cx="6619526" cy="3649071"/>
              </a:xfrm>
              <a:custGeom>
                <a:rect b="b" l="l" r="r" t="t"/>
                <a:pathLst>
                  <a:path extrusionOk="0" h="3649071" w="6619526">
                    <a:moveTo>
                      <a:pt x="0" y="0"/>
                    </a:moveTo>
                    <a:lnTo>
                      <a:pt x="6619526" y="0"/>
                    </a:lnTo>
                    <a:lnTo>
                      <a:pt x="6619526" y="3649071"/>
                    </a:lnTo>
                    <a:lnTo>
                      <a:pt x="0" y="36490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50848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79" name="Google Shape;279;p10"/>
              <p:cNvSpPr txBox="1"/>
              <p:nvPr/>
            </p:nvSpPr>
            <p:spPr>
              <a:xfrm>
                <a:off x="0" y="-28575"/>
                <a:ext cx="6619526" cy="3677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>
              <a:off x="293149" y="192732"/>
              <a:ext cx="22662658" cy="12295445"/>
              <a:chOff x="0" y="-28575"/>
              <a:chExt cx="6447050" cy="3497796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0" y="0"/>
                <a:ext cx="6447050" cy="3469221"/>
              </a:xfrm>
              <a:custGeom>
                <a:rect b="b" l="l" r="r" t="t"/>
                <a:pathLst>
                  <a:path extrusionOk="0" h="3469221" w="6447050">
                    <a:moveTo>
                      <a:pt x="0" y="0"/>
                    </a:moveTo>
                    <a:lnTo>
                      <a:pt x="6447050" y="0"/>
                    </a:lnTo>
                    <a:lnTo>
                      <a:pt x="6447050" y="3469221"/>
                    </a:lnTo>
                    <a:lnTo>
                      <a:pt x="0" y="346922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7CBBBB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82" name="Google Shape;282;p10"/>
              <p:cNvSpPr txBox="1"/>
              <p:nvPr/>
            </p:nvSpPr>
            <p:spPr>
              <a:xfrm>
                <a:off x="0" y="-28575"/>
                <a:ext cx="6447050" cy="349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>
              <a:off x="675815" y="588912"/>
              <a:ext cx="21959466" cy="11535276"/>
              <a:chOff x="0" y="-28575"/>
              <a:chExt cx="6247007" cy="3281544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0" y="0"/>
                <a:ext cx="6247007" cy="3252968"/>
              </a:xfrm>
              <a:custGeom>
                <a:rect b="b" l="l" r="r" t="t"/>
                <a:pathLst>
                  <a:path extrusionOk="0" h="3252968" w="6247007">
                    <a:moveTo>
                      <a:pt x="0" y="0"/>
                    </a:moveTo>
                    <a:lnTo>
                      <a:pt x="6247007" y="0"/>
                    </a:lnTo>
                    <a:lnTo>
                      <a:pt x="6247007" y="3252968"/>
                    </a:lnTo>
                    <a:lnTo>
                      <a:pt x="0" y="3252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66675">
                <a:solidFill>
                  <a:srgbClr val="B5EFE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sp>
          <p:sp>
            <p:nvSpPr>
              <p:cNvPr id="285" name="Google Shape;285;p10"/>
              <p:cNvSpPr txBox="1"/>
              <p:nvPr/>
            </p:nvSpPr>
            <p:spPr>
              <a:xfrm>
                <a:off x="0" y="-28575"/>
                <a:ext cx="6247007" cy="3281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875" lIns="48875" spcFirstLastPara="1" rIns="48875" wrap="square" tIns="48875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0"/>
            <p:cNvGrpSpPr/>
            <p:nvPr/>
          </p:nvGrpSpPr>
          <p:grpSpPr>
            <a:xfrm>
              <a:off x="0" y="-144661"/>
              <a:ext cx="4114800" cy="12971870"/>
              <a:chOff x="0" y="-28575"/>
              <a:chExt cx="812800" cy="2562345"/>
            </a:xfrm>
          </p:grpSpPr>
          <p:sp>
            <p:nvSpPr>
              <p:cNvPr id="287" name="Google Shape;287;p10"/>
              <p:cNvSpPr/>
              <p:nvPr/>
            </p:nvSpPr>
            <p:spPr>
              <a:xfrm>
                <a:off x="0" y="0"/>
                <a:ext cx="812800" cy="2533770"/>
              </a:xfrm>
              <a:custGeom>
                <a:rect b="b" l="l" r="r" t="t"/>
                <a:pathLst>
                  <a:path extrusionOk="0" h="253377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533770"/>
                    </a:lnTo>
                    <a:lnTo>
                      <a:pt x="0" y="2533770"/>
                    </a:lnTo>
                    <a:close/>
                  </a:path>
                </a:pathLst>
              </a:custGeom>
              <a:solidFill>
                <a:srgbClr val="508484"/>
              </a:solidFill>
              <a:ln>
                <a:noFill/>
              </a:ln>
            </p:spPr>
          </p:sp>
          <p:sp>
            <p:nvSpPr>
              <p:cNvPr id="288" name="Google Shape;288;p10"/>
              <p:cNvSpPr txBox="1"/>
              <p:nvPr/>
            </p:nvSpPr>
            <p:spPr>
              <a:xfrm>
                <a:off x="0" y="-28575"/>
                <a:ext cx="812800" cy="2562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10"/>
            <p:cNvGrpSpPr/>
            <p:nvPr/>
          </p:nvGrpSpPr>
          <p:grpSpPr>
            <a:xfrm>
              <a:off x="260545" y="173229"/>
              <a:ext cx="4114800" cy="12283729"/>
              <a:chOff x="0" y="-28575"/>
              <a:chExt cx="812800" cy="2426416"/>
            </a:xfrm>
          </p:grpSpPr>
          <p:sp>
            <p:nvSpPr>
              <p:cNvPr id="290" name="Google Shape;290;p10"/>
              <p:cNvSpPr/>
              <p:nvPr/>
            </p:nvSpPr>
            <p:spPr>
              <a:xfrm>
                <a:off x="0" y="0"/>
                <a:ext cx="812800" cy="2397841"/>
              </a:xfrm>
              <a:custGeom>
                <a:rect b="b" l="l" r="r" t="t"/>
                <a:pathLst>
                  <a:path extrusionOk="0" h="239784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397841"/>
                    </a:lnTo>
                    <a:lnTo>
                      <a:pt x="0" y="2397841"/>
                    </a:lnTo>
                    <a:close/>
                  </a:path>
                </a:pathLst>
              </a:custGeom>
              <a:solidFill>
                <a:srgbClr val="7CBBBB"/>
              </a:solidFill>
              <a:ln>
                <a:noFill/>
              </a:ln>
            </p:spPr>
          </p:sp>
          <p:sp>
            <p:nvSpPr>
              <p:cNvPr id="291" name="Google Shape;291;p10"/>
              <p:cNvSpPr txBox="1"/>
              <p:nvPr/>
            </p:nvSpPr>
            <p:spPr>
              <a:xfrm>
                <a:off x="0" y="-28575"/>
                <a:ext cx="812800" cy="24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10"/>
            <p:cNvGrpSpPr/>
            <p:nvPr/>
          </p:nvGrpSpPr>
          <p:grpSpPr>
            <a:xfrm>
              <a:off x="607108" y="544382"/>
              <a:ext cx="4172145" cy="11566917"/>
              <a:chOff x="0" y="-28575"/>
              <a:chExt cx="824127" cy="2284823"/>
            </a:xfrm>
          </p:grpSpPr>
          <p:sp>
            <p:nvSpPr>
              <p:cNvPr id="293" name="Google Shape;293;p10"/>
              <p:cNvSpPr/>
              <p:nvPr/>
            </p:nvSpPr>
            <p:spPr>
              <a:xfrm>
                <a:off x="0" y="0"/>
                <a:ext cx="824127" cy="2256248"/>
              </a:xfrm>
              <a:custGeom>
                <a:rect b="b" l="l" r="r" t="t"/>
                <a:pathLst>
                  <a:path extrusionOk="0" h="2256248" w="824127">
                    <a:moveTo>
                      <a:pt x="0" y="0"/>
                    </a:moveTo>
                    <a:lnTo>
                      <a:pt x="824127" y="0"/>
                    </a:lnTo>
                    <a:lnTo>
                      <a:pt x="824127" y="2256248"/>
                    </a:lnTo>
                    <a:lnTo>
                      <a:pt x="0" y="2256248"/>
                    </a:lnTo>
                    <a:close/>
                  </a:path>
                </a:pathLst>
              </a:custGeom>
              <a:solidFill>
                <a:srgbClr val="B5EFE3"/>
              </a:solidFill>
              <a:ln>
                <a:noFill/>
              </a:ln>
            </p:spPr>
          </p:sp>
          <p:sp>
            <p:nvSpPr>
              <p:cNvPr id="294" name="Google Shape;294;p10"/>
              <p:cNvSpPr txBox="1"/>
              <p:nvPr/>
            </p:nvSpPr>
            <p:spPr>
              <a:xfrm>
                <a:off x="0" y="-28575"/>
                <a:ext cx="824127" cy="22848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5" name="Google Shape;295;p10"/>
          <p:cNvSpPr/>
          <p:nvPr/>
        </p:nvSpPr>
        <p:spPr>
          <a:xfrm>
            <a:off x="1510569" y="3691420"/>
            <a:ext cx="5753049" cy="4185157"/>
          </a:xfrm>
          <a:custGeom>
            <a:rect b="b" l="l" r="r" t="t"/>
            <a:pathLst>
              <a:path extrusionOk="0" h="4185157" w="5753049">
                <a:moveTo>
                  <a:pt x="0" y="0"/>
                </a:moveTo>
                <a:lnTo>
                  <a:pt x="5753048" y="0"/>
                </a:lnTo>
                <a:lnTo>
                  <a:pt x="5753048" y="4185157"/>
                </a:lnTo>
                <a:lnTo>
                  <a:pt x="0" y="4185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57" r="-4656" t="0"/>
            </a:stretch>
          </a:blipFill>
          <a:ln>
            <a:noFill/>
          </a:ln>
        </p:spPr>
      </p:sp>
      <p:sp>
        <p:nvSpPr>
          <p:cNvPr id="296" name="Google Shape;296;p10"/>
          <p:cNvSpPr txBox="1"/>
          <p:nvPr/>
        </p:nvSpPr>
        <p:spPr>
          <a:xfrm>
            <a:off x="5338642" y="1559602"/>
            <a:ext cx="10917247" cy="1014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19" u="none" cap="none" strike="noStrike">
                <a:solidFill>
                  <a:srgbClr val="27403B"/>
                </a:solidFill>
                <a:latin typeface="Raleway Black"/>
                <a:ea typeface="Raleway Black"/>
                <a:cs typeface="Raleway Black"/>
                <a:sym typeface="Raleway Black"/>
              </a:rPr>
              <a:t>REQUISITOS</a:t>
            </a:r>
            <a:endParaRPr/>
          </a:p>
        </p:txBody>
      </p:sp>
      <p:sp>
        <p:nvSpPr>
          <p:cNvPr id="297" name="Google Shape;297;p10"/>
          <p:cNvSpPr txBox="1"/>
          <p:nvPr/>
        </p:nvSpPr>
        <p:spPr>
          <a:xfrm>
            <a:off x="8360438" y="4128295"/>
            <a:ext cx="71790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6830" lvl="1" marL="308062" marR="0" rtl="0" algn="l">
              <a:lnSpc>
                <a:spcPct val="1540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/>
              <a:t>Como Administrador, quiero gestionar el registro, la edición y la eliminación de usuarios, con el fin de mantener actualizada y consistente la información del sistema.</a:t>
            </a:r>
            <a:endParaRPr sz="2100"/>
          </a:p>
          <a:p>
            <a:pPr indent="-196830" lvl="1" marL="308062" marR="0" rtl="0" algn="l">
              <a:lnSpc>
                <a:spcPct val="1540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Administrador, quiero convocar asambleas para proporcionar información a los propietarios sobre la situación de la copropiedad.</a:t>
            </a:r>
            <a:endParaRPr b="0" i="0" sz="142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5338642" y="2479113"/>
            <a:ext cx="10917247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Administrador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